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61" r:id="rId11"/>
    <p:sldId id="375" r:id="rId12"/>
    <p:sldId id="362" r:id="rId13"/>
    <p:sldId id="363" r:id="rId14"/>
    <p:sldId id="358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53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Car-eye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288925"/>
            <a:ext cx="6336030" cy="3345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01" y="3634104"/>
            <a:ext cx="6426223" cy="30910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2569210"/>
            <a:ext cx="1866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dirty="0"/>
              <a:t>采用</a:t>
            </a:r>
            <a:r>
              <a:rPr lang="en-US" altLang="zh-CN" dirty="0"/>
              <a:t>car-eye </a:t>
            </a:r>
            <a:r>
              <a:rPr lang="zh-CN" altLang="en-US" dirty="0"/>
              <a:t>客户端，已经</a:t>
            </a:r>
            <a:r>
              <a:rPr lang="zh-CN" dirty="0"/>
              <a:t>持续运行两年</a:t>
            </a:r>
            <a:endParaRPr 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13053" y="679674"/>
            <a:ext cx="243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：某公司渣土车管理平台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219" y="1744235"/>
            <a:ext cx="6599583" cy="3369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575" y="2019300"/>
            <a:ext cx="2030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采用</a:t>
            </a:r>
            <a:r>
              <a:rPr lang="en-US" altLang="zh-CN" sz="1600" dirty="0"/>
              <a:t>BS</a:t>
            </a:r>
            <a:r>
              <a:rPr lang="zh-CN" altLang="en-US" sz="1600" dirty="0"/>
              <a:t>架构，支持主动安全报警，支持</a:t>
            </a:r>
            <a:r>
              <a:rPr lang="en-US" altLang="zh-CN" sz="1600" dirty="0"/>
              <a:t>H5</a:t>
            </a:r>
            <a:r>
              <a:rPr lang="zh-CN" altLang="en-US" sz="1600" dirty="0"/>
              <a:t>播放。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710682" y="4544983"/>
            <a:ext cx="6107159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年，旨在为公众和设备供应商、运营商提供移动车载设备管理平台解决方案，方便他们快速构建自己的管理系统。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资源分享，开拓共赢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Car-eye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平台提供丰富的平台接口和资源，方便第三方开发者进行二次开发。公司在不断的发展，由最初的流媒体服务，发展到车辆管理云平台、流媒体服务器、安防监控平台、视频服务负载均衡等多个业务领域。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车辆管理平台是公司主要产品，以位置和视频服务为中心的管理平台，已经过多次迭代升级，能满足两客一危，环卫，渣土等多个行业车的管理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需求。公司以视频视频服务作为主要核心开发技术，其服务器已经运行于国内多个厂家平台。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car-eye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674809"/>
            <a:ext cx="4049587" cy="1052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SERVICE ITEMS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67226" y="295300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18533" y="298814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64253" y="423090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43669" y="299669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793504" y="413539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598709" y="269385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235367" y="269385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7435" y="242246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788363" y="4108833"/>
            <a:ext cx="2648970" cy="770306"/>
            <a:chOff x="1430743" y="1359534"/>
            <a:chExt cx="2076062" cy="60370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接口给第三方进行二次开发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773631" y="419769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60549" y="299671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JT808,JT1078,JT905,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335604" y="267810"/>
            <a:ext cx="5438191" cy="937356"/>
            <a:chOff x="3335604" y="267810"/>
            <a:chExt cx="5438191" cy="937356"/>
          </a:xfrm>
        </p:grpSpPr>
        <p:sp>
          <p:nvSpPr>
            <p:cNvPr id="37" name="Subtitle 2"/>
            <p:cNvSpPr txBox="1"/>
            <p:nvPr/>
          </p:nvSpPr>
          <p:spPr>
            <a:xfrm>
              <a:off x="3437839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65" y="2581910"/>
            <a:ext cx="2943225" cy="198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350844" y="267810"/>
            <a:ext cx="5335956" cy="937356"/>
            <a:chOff x="3350844" y="267810"/>
            <a:chExt cx="5335956" cy="937356"/>
          </a:xfrm>
        </p:grpSpPr>
        <p:sp>
          <p:nvSpPr>
            <p:cNvPr id="30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核心技术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3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CORE TECHNOLOGY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350895" y="90170"/>
            <a:ext cx="5335905" cy="840740"/>
            <a:chOff x="3350844" y="267810"/>
            <a:chExt cx="5335956" cy="937356"/>
          </a:xfrm>
        </p:grpSpPr>
        <p:sp>
          <p:nvSpPr>
            <p:cNvPr id="49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平台架构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50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PLATFORM STRUCTURE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71" name="矩形 70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663190" y="1360805"/>
            <a:ext cx="6652260" cy="5213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63190" y="1887855"/>
            <a:ext cx="786130" cy="374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保险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油卡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912870" y="5979160"/>
            <a:ext cx="419417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75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76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77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79" name="矩形 78"/>
          <p:cNvSpPr/>
          <p:nvPr/>
        </p:nvSpPr>
        <p:spPr>
          <a:xfrm>
            <a:off x="8621395" y="1868170"/>
            <a:ext cx="654050" cy="38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21760" y="5344795"/>
            <a:ext cx="4176395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关系数据库</a:t>
            </a:r>
            <a:endParaRPr lang="zh-CN" altLang="en-US" sz="1200" dirty="0"/>
          </a:p>
        </p:txBody>
      </p:sp>
      <p:sp>
        <p:nvSpPr>
          <p:cNvPr id="82" name="TextBox 14"/>
          <p:cNvSpPr txBox="1"/>
          <p:nvPr/>
        </p:nvSpPr>
        <p:spPr>
          <a:xfrm>
            <a:off x="7050851" y="5273576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err="1"/>
              <a:t>mongodb</a:t>
            </a:r>
            <a:endParaRPr lang="zh-CN" altLang="en-US" sz="1200" dirty="0"/>
          </a:p>
        </p:txBody>
      </p:sp>
      <p:sp>
        <p:nvSpPr>
          <p:cNvPr id="83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84" name="矩形 83"/>
          <p:cNvSpPr/>
          <p:nvPr/>
        </p:nvSpPr>
        <p:spPr>
          <a:xfrm>
            <a:off x="3449955" y="1872615"/>
            <a:ext cx="2065020" cy="3237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88" name="矩形 87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89" name="矩形 88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90" name="矩形 89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音视频管理</a:t>
            </a:r>
            <a:endParaRPr lang="zh-CN" altLang="en-US" sz="1000" dirty="0"/>
          </a:p>
        </p:txBody>
      </p:sp>
      <p:sp>
        <p:nvSpPr>
          <p:cNvPr id="92" name="矩形 91"/>
          <p:cNvSpPr/>
          <p:nvPr/>
        </p:nvSpPr>
        <p:spPr>
          <a:xfrm>
            <a:off x="4803775" y="288861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图片</a:t>
            </a:r>
            <a:endParaRPr lang="zh-CN" altLang="en-US" sz="1000" dirty="0"/>
          </a:p>
        </p:txBody>
      </p:sp>
      <p:sp>
        <p:nvSpPr>
          <p:cNvPr id="93" name="矩形 92"/>
          <p:cNvSpPr/>
          <p:nvPr/>
        </p:nvSpPr>
        <p:spPr>
          <a:xfrm>
            <a:off x="4083685" y="324866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94" name="矩形 93"/>
          <p:cNvSpPr/>
          <p:nvPr/>
        </p:nvSpPr>
        <p:spPr>
          <a:xfrm>
            <a:off x="3521075" y="3608705"/>
            <a:ext cx="1901825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96" name="矩形 95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97" name="矩形 96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98" name="矩形 97"/>
          <p:cNvSpPr/>
          <p:nvPr/>
        </p:nvSpPr>
        <p:spPr>
          <a:xfrm>
            <a:off x="3523615" y="4400550"/>
            <a:ext cx="1922145" cy="791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100" name="矩形 99"/>
          <p:cNvSpPr/>
          <p:nvPr/>
        </p:nvSpPr>
        <p:spPr>
          <a:xfrm>
            <a:off x="47688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101" name="矩形 100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102" name="矩形 101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107" name="肘形连接符 106"/>
          <p:cNvCxnSpPr>
            <a:stCxn id="104" idx="2"/>
            <a:endCxn id="102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/>
          <p:cNvCxnSpPr>
            <a:stCxn id="105" idx="2"/>
            <a:endCxn id="102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形状 71"/>
          <p:cNvCxnSpPr>
            <a:stCxn id="106" idx="2"/>
            <a:endCxn id="102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6378575" y="2015490"/>
            <a:ext cx="210058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96658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主动安全模型</a:t>
            </a:r>
            <a:endParaRPr lang="zh-CN" altLang="en-US" sz="1000" dirty="0"/>
          </a:p>
        </p:txBody>
      </p:sp>
      <p:sp>
        <p:nvSpPr>
          <p:cNvPr id="113" name="矩形 112"/>
          <p:cNvSpPr/>
          <p:nvPr/>
        </p:nvSpPr>
        <p:spPr>
          <a:xfrm>
            <a:off x="768667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图形</a:t>
            </a:r>
            <a:endParaRPr lang="en-US" altLang="zh-CN" sz="1000" dirty="0"/>
          </a:p>
          <a:p>
            <a:pPr algn="ctr"/>
            <a:r>
              <a:rPr lang="zh-CN" altLang="en-US" sz="1000" dirty="0"/>
              <a:t>识别</a:t>
            </a:r>
            <a:endParaRPr lang="zh-CN" altLang="en-US" sz="1000" dirty="0"/>
          </a:p>
        </p:txBody>
      </p:sp>
      <p:sp>
        <p:nvSpPr>
          <p:cNvPr id="114" name="矩形 113"/>
          <p:cNvSpPr/>
          <p:nvPr/>
        </p:nvSpPr>
        <p:spPr>
          <a:xfrm>
            <a:off x="696658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115" name="矩形 114"/>
          <p:cNvSpPr/>
          <p:nvPr/>
        </p:nvSpPr>
        <p:spPr>
          <a:xfrm>
            <a:off x="768667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116" name="矩形 115"/>
          <p:cNvSpPr/>
          <p:nvPr/>
        </p:nvSpPr>
        <p:spPr>
          <a:xfrm>
            <a:off x="6332855" y="303403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96658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118" name="矩形 117"/>
          <p:cNvSpPr/>
          <p:nvPr/>
        </p:nvSpPr>
        <p:spPr>
          <a:xfrm>
            <a:off x="768667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119" name="矩形 118"/>
          <p:cNvSpPr/>
          <p:nvPr/>
        </p:nvSpPr>
        <p:spPr>
          <a:xfrm>
            <a:off x="6966585" y="350774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121" name="矩形 120"/>
          <p:cNvSpPr/>
          <p:nvPr/>
        </p:nvSpPr>
        <p:spPr>
          <a:xfrm>
            <a:off x="6318885" y="4416425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处理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966585" y="385000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en-US" altLang="zh-CN" sz="1000" dirty="0"/>
          </a:p>
          <a:p>
            <a:pPr algn="ctr"/>
            <a:r>
              <a:rPr lang="zh-CN" altLang="en-US" sz="1000" dirty="0"/>
              <a:t>数据</a:t>
            </a:r>
            <a:endParaRPr lang="zh-CN" altLang="en-US" sz="1000" dirty="0"/>
          </a:p>
        </p:txBody>
      </p:sp>
      <p:sp>
        <p:nvSpPr>
          <p:cNvPr id="123" name="矩形 122"/>
          <p:cNvSpPr/>
          <p:nvPr/>
        </p:nvSpPr>
        <p:spPr>
          <a:xfrm>
            <a:off x="7686675" y="351218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驾驶行为数据</a:t>
            </a:r>
            <a:endParaRPr lang="zh-CN" altLang="en-US" sz="1000" dirty="0"/>
          </a:p>
        </p:txBody>
      </p:sp>
      <p:sp>
        <p:nvSpPr>
          <p:cNvPr id="124" name="矩形 123"/>
          <p:cNvSpPr/>
          <p:nvPr/>
        </p:nvSpPr>
        <p:spPr>
          <a:xfrm>
            <a:off x="6929120" y="456057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125" name="矩形 124"/>
          <p:cNvSpPr/>
          <p:nvPr/>
        </p:nvSpPr>
        <p:spPr>
          <a:xfrm>
            <a:off x="7636510" y="4560570"/>
            <a:ext cx="7200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非结构数据分析</a:t>
            </a:r>
            <a:endParaRPr lang="zh-CN" altLang="en-US" sz="1000" dirty="0"/>
          </a:p>
        </p:txBody>
      </p:sp>
      <p:sp>
        <p:nvSpPr>
          <p:cNvPr id="126" name="矩形 125"/>
          <p:cNvSpPr/>
          <p:nvPr/>
        </p:nvSpPr>
        <p:spPr>
          <a:xfrm>
            <a:off x="6916420" y="4920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127" name="矩形 126"/>
          <p:cNvSpPr/>
          <p:nvPr/>
        </p:nvSpPr>
        <p:spPr>
          <a:xfrm>
            <a:off x="7636510" y="4935855"/>
            <a:ext cx="697865" cy="24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128" name="矩形 127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129" name="矩形 128"/>
          <p:cNvSpPr/>
          <p:nvPr/>
        </p:nvSpPr>
        <p:spPr>
          <a:xfrm>
            <a:off x="55143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130" name="矩形 129"/>
          <p:cNvSpPr/>
          <p:nvPr/>
        </p:nvSpPr>
        <p:spPr>
          <a:xfrm>
            <a:off x="5502275" y="317627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131" name="矩形 130"/>
          <p:cNvSpPr/>
          <p:nvPr/>
        </p:nvSpPr>
        <p:spPr>
          <a:xfrm>
            <a:off x="55270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132" name="矩形 131"/>
          <p:cNvSpPr/>
          <p:nvPr/>
        </p:nvSpPr>
        <p:spPr>
          <a:xfrm>
            <a:off x="5523865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133" name="矩形 132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84702" y="79820"/>
            <a:ext cx="243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流媒体服务框架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42265"/>
            <a:ext cx="1249680" cy="1156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498600"/>
            <a:ext cx="1084580" cy="718820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5936615" y="1498600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724785"/>
            <a:ext cx="1185545" cy="67500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4974590" y="3917315"/>
            <a:ext cx="713740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4912995" y="57467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4974590" y="155384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4912995" y="263969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667125"/>
            <a:ext cx="1125855" cy="7975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969109" y="5274875"/>
            <a:ext cx="2029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30046" y="5551813"/>
            <a:ext cx="20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850989" y="5401953"/>
            <a:ext cx="187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3808095" y="681990"/>
            <a:ext cx="525780" cy="3977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89706" y="596764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149850" y="2881630"/>
            <a:ext cx="165735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6814185" y="866775"/>
            <a:ext cx="290830" cy="379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78606" y="966583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374341" y="2004561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374383" y="264885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412770" y="384187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第三方直播平台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5576570" y="996950"/>
            <a:ext cx="692150" cy="50165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5638165" y="192087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5576570" y="2343150"/>
            <a:ext cx="692150" cy="71882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066540" y="1498600"/>
            <a:ext cx="549275" cy="138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6558280" y="1416685"/>
            <a:ext cx="46101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615815" y="1334135"/>
            <a:ext cx="1942465" cy="37445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5855970" y="4352925"/>
            <a:ext cx="1068070" cy="3619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3998390" y="4335210"/>
            <a:ext cx="975993" cy="4299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21765"/>
            <a:ext cx="6107430" cy="4234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989" y="2314385"/>
            <a:ext cx="24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3273425"/>
            <a:ext cx="2350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2019</a:t>
            </a:r>
            <a:r>
              <a:rPr lang="zh-CN" altLang="en-US" dirty="0"/>
              <a:t>年，某出租车公司运营的</a:t>
            </a:r>
            <a:r>
              <a:rPr lang="en-US" altLang="zh-CN" dirty="0"/>
              <a:t>5000</a:t>
            </a:r>
            <a:r>
              <a:rPr lang="zh-CN" altLang="en-US" dirty="0"/>
              <a:t>多台出租车接入</a:t>
            </a:r>
            <a:r>
              <a:rPr lang="en-US" altLang="zh-CN" dirty="0" err="1"/>
              <a:t>car-eye</a:t>
            </a:r>
            <a:r>
              <a:rPr lang="zh-CN" altLang="en-US" dirty="0"/>
              <a:t>车辆管理平台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33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APPLICATION CASE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75862" y="452565"/>
            <a:ext cx="243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载重管理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3035" y="1176655"/>
            <a:ext cx="985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1692275"/>
            <a:ext cx="10462895" cy="4541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1640</Words>
  <Application>WPS 演示</Application>
  <PresentationFormat>宽屏</PresentationFormat>
  <Paragraphs>320</Paragraphs>
  <Slides>12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方正兰亭黑_GBK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220</cp:revision>
  <dcterms:created xsi:type="dcterms:W3CDTF">2019-02-25T06:39:00Z</dcterms:created>
  <dcterms:modified xsi:type="dcterms:W3CDTF">2022-01-24T04:08:06Z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